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2"/>
  </p:sldMasterIdLst>
  <p:notesMasterIdLst>
    <p:notesMasterId r:id="rId10"/>
  </p:notesMasterIdLst>
  <p:sldIdLst>
    <p:sldId id="267" r:id="rId3"/>
    <p:sldId id="257" r:id="rId4"/>
    <p:sldId id="259" r:id="rId5"/>
    <p:sldId id="268" r:id="rId6"/>
    <p:sldId id="270" r:id="rId7"/>
    <p:sldId id="269" r:id="rId8"/>
    <p:sldId id="271" r:id="rId9"/>
  </p:sldIdLst>
  <p:sldSz cx="12192000" cy="6858000"/>
  <p:notesSz cx="6858000" cy="9144000"/>
  <p:embeddedFontLst>
    <p:embeddedFont>
      <p:font typeface="Source Han Sans CN Bold" panose="02010600030101010101" charset="-122"/>
      <p:regular r:id="rId11"/>
    </p:embeddedFont>
    <p:embeddedFont>
      <p:font typeface="等线" panose="02010600030101010101" pitchFamily="2" charset="-122"/>
      <p:regular r:id="rId12"/>
      <p:bold r:id="rId13"/>
    </p:embeddedFont>
    <p:embeddedFont>
      <p:font typeface="黑体" panose="02010609060101010101" pitchFamily="49" charset="-122"/>
      <p:regular r:id="rId1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F68"/>
    <a:srgbClr val="003399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303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media/image1.jpg>
</file>

<file path=ppt/media/image2.jpeg>
</file>

<file path=ppt/media/image3.png>
</file>

<file path=ppt/media/image4.wmf>
</file>

<file path=ppt/media/image5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0EEDF8-DDE0-4CBC-8BA4-3D17C80F6C30}" type="datetimeFigureOut">
              <a:rPr lang="zh-CN" altLang="en-US" smtClean="0"/>
              <a:t>2025/5/14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5E2BD1-E18E-42C1-93CA-EA5339797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087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5E2BD1-E18E-42C1-93CA-EA533979773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74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305"/>
            <a:ext cx="4165349" cy="160056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306"/>
            <a:ext cx="6172200" cy="5405073"/>
          </a:xfrm>
        </p:spPr>
        <p:txBody>
          <a:bodyPr/>
          <a:lstStyle>
            <a:lvl1pPr marL="0" indent="0">
              <a:buNone/>
              <a:defRPr sz="2400"/>
            </a:lvl1pPr>
            <a:lvl2pPr marL="342891" indent="0">
              <a:buNone/>
              <a:defRPr sz="2100"/>
            </a:lvl2pPr>
            <a:lvl3pPr marL="685783" indent="0">
              <a:buNone/>
              <a:defRPr sz="1800"/>
            </a:lvl3pPr>
            <a:lvl4pPr marL="1028674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9" indent="0">
              <a:buNone/>
              <a:defRPr sz="1500"/>
            </a:lvl7pPr>
            <a:lvl8pPr marL="2400240" indent="0">
              <a:buNone/>
              <a:defRPr sz="1500"/>
            </a:lvl8pPr>
            <a:lvl9pPr marL="2743978" indent="0">
              <a:buNone/>
              <a:defRPr sz="1500"/>
            </a:lvl9pPr>
          </a:lstStyle>
          <a:p>
            <a:pPr lvl="0"/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865"/>
            <a:ext cx="4165349" cy="3812451"/>
          </a:xfrm>
        </p:spPr>
        <p:txBody>
          <a:bodyPr/>
          <a:lstStyle>
            <a:lvl1pPr marL="0" indent="0">
              <a:buNone/>
              <a:defRPr sz="1500"/>
            </a:lvl1pPr>
            <a:lvl2pPr marL="342891" indent="0">
              <a:buNone/>
              <a:defRPr sz="1353"/>
            </a:lvl2pPr>
            <a:lvl3pPr marL="685783" indent="0">
              <a:buNone/>
              <a:defRPr sz="1200"/>
            </a:lvl3pPr>
            <a:lvl4pPr marL="1028674" indent="0">
              <a:buNone/>
              <a:defRPr sz="1053"/>
            </a:lvl4pPr>
            <a:lvl5pPr marL="1371566" indent="0">
              <a:buNone/>
              <a:defRPr sz="1053"/>
            </a:lvl5pPr>
            <a:lvl6pPr marL="1714457" indent="0">
              <a:buNone/>
              <a:defRPr sz="1053"/>
            </a:lvl6pPr>
            <a:lvl7pPr marL="2057349" indent="0">
              <a:buNone/>
              <a:defRPr sz="1053"/>
            </a:lvl7pPr>
            <a:lvl8pPr marL="2400240" indent="0">
              <a:buNone/>
              <a:defRPr sz="1053"/>
            </a:lvl8pPr>
            <a:lvl9pPr marL="2743978" indent="0">
              <a:buNone/>
              <a:defRPr sz="105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90281768-17F0-CDC2-B423-D023D1F6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AE5C20AC-1009-B002-CF1A-27D84D0C6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82A31EFF-E4BC-2995-3187-3F1AC9B60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79D935-D277-4950-AA4C-4CB2F45EC7E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115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DA5D5AF1-7C98-D232-2476-1A83A2986B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EA754738-628A-E9DC-B217-E219D6807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178F614F-A2A7-FA16-F816-AA576EA83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F61D6F-9EF5-4291-BACA-CF5904FBDB9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0499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701"/>
            <a:ext cx="2743200" cy="5852849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701"/>
            <a:ext cx="8070573" cy="5852849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321E68E4-CBCC-DF45-4066-0ABF2C74FF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22D4F735-D479-B7B9-D610-5A9D07F0E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9D3602AD-CCF5-D30B-D0DA-9CFF87D26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A591A7-73EC-4D48-8EBA-90464EE128D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395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18"/>
            <a:ext cx="9144000" cy="2388141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854"/>
            <a:ext cx="9144000" cy="165613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3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978" indent="0" algn="ctr">
              <a:buNone/>
              <a:defRPr sz="1200"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A4516568-4C28-7428-2EF1-47CCA2BD1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1B92BE6A-0BC8-ADA6-6D75-1475E03D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CEE26F66-1E2A-A49B-45E0-014BFA8E7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ABD819-F900-4088-A86C-06005301D70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090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980B6510-50DB-3C3E-287F-96F97DA2C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062A8D94-C5E9-5081-9FEF-E68BFD1BB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8C045DAB-2CCA-D8B6-5615-73C041DFF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5E407E-5AE7-4A17-9727-B5BD5AF2A56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08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10126"/>
            <a:ext cx="10515600" cy="285338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90502"/>
            <a:ext cx="10515600" cy="150052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3">
                <a:solidFill>
                  <a:schemeClr val="tx1">
                    <a:tint val="75000"/>
                  </a:schemeClr>
                </a:solidFill>
              </a:defRPr>
            </a:lvl3pPr>
            <a:lvl4pPr marL="10286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9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63F28265-38C0-E795-0559-BE001881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D659F3A7-02BC-D996-336F-C4B54C54C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ACA69AA4-67CB-E571-3415-98AE4E007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63D049-7BE8-4B1C-8C0C-139D5D49450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899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562"/>
            <a:ext cx="5376672" cy="45269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562"/>
            <a:ext cx="5376672" cy="452698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B66A5005-8173-1769-E867-781AEB7334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18522C94-CE46-60A0-E100-667C72DF3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4E6E3A18-E036-0BB5-14C8-48AFE7675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A50E56-B50E-4A05-8AF1-49EE77DCCBA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89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209"/>
            <a:ext cx="10515600" cy="13258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5" y="1778841"/>
            <a:ext cx="4873575" cy="824099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891" indent="0">
              <a:buNone/>
              <a:defRPr sz="1800"/>
            </a:lvl2pPr>
            <a:lvl3pPr marL="685783" indent="0">
              <a:buNone/>
              <a:defRPr sz="1500"/>
            </a:lvl3pPr>
            <a:lvl4pPr marL="1028674" indent="0">
              <a:buNone/>
              <a:defRPr sz="1353"/>
            </a:lvl4pPr>
            <a:lvl5pPr marL="1371566" indent="0">
              <a:buNone/>
              <a:defRPr sz="1353"/>
            </a:lvl5pPr>
            <a:lvl6pPr marL="1714457" indent="0">
              <a:buNone/>
              <a:defRPr sz="1353"/>
            </a:lvl6pPr>
            <a:lvl7pPr marL="2057349" indent="0">
              <a:buNone/>
              <a:defRPr sz="1353"/>
            </a:lvl7pPr>
            <a:lvl8pPr marL="2400240" indent="0">
              <a:buNone/>
              <a:defRPr sz="1353"/>
            </a:lvl8pPr>
            <a:lvl9pPr marL="2743978" indent="0">
              <a:buNone/>
              <a:defRPr sz="135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5" y="2665984"/>
            <a:ext cx="4873575" cy="3525081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9" y="1778841"/>
            <a:ext cx="4897576" cy="824099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891" indent="0">
              <a:buNone/>
              <a:defRPr sz="1800"/>
            </a:lvl2pPr>
            <a:lvl3pPr marL="685783" indent="0">
              <a:buNone/>
              <a:defRPr sz="1500"/>
            </a:lvl3pPr>
            <a:lvl4pPr marL="1028674" indent="0">
              <a:buNone/>
              <a:defRPr sz="1353"/>
            </a:lvl4pPr>
            <a:lvl5pPr marL="1371566" indent="0">
              <a:buNone/>
              <a:defRPr sz="1353"/>
            </a:lvl5pPr>
            <a:lvl6pPr marL="1714457" indent="0">
              <a:buNone/>
              <a:defRPr sz="1353"/>
            </a:lvl6pPr>
            <a:lvl7pPr marL="2057349" indent="0">
              <a:buNone/>
              <a:defRPr sz="1353"/>
            </a:lvl7pPr>
            <a:lvl8pPr marL="2400240" indent="0">
              <a:buNone/>
              <a:defRPr sz="1353"/>
            </a:lvl8pPr>
            <a:lvl9pPr marL="2743978" indent="0">
              <a:buNone/>
              <a:defRPr sz="135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9" y="2665984"/>
            <a:ext cx="4897576" cy="3525081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1027">
            <a:extLst>
              <a:ext uri="{FF2B5EF4-FFF2-40B4-BE49-F238E27FC236}">
                <a16:creationId xmlns:a16="http://schemas.microsoft.com/office/drawing/2014/main" id="{EAD39F5D-091A-E0ED-9361-EDF7661CB5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页脚占位符 1028">
            <a:extLst>
              <a:ext uri="{FF2B5EF4-FFF2-40B4-BE49-F238E27FC236}">
                <a16:creationId xmlns:a16="http://schemas.microsoft.com/office/drawing/2014/main" id="{A469EED7-762F-D010-BD09-12B8B7254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1029">
            <a:extLst>
              <a:ext uri="{FF2B5EF4-FFF2-40B4-BE49-F238E27FC236}">
                <a16:creationId xmlns:a16="http://schemas.microsoft.com/office/drawing/2014/main" id="{BFFB9E3E-4AE9-AEE0-A453-79C24242B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985B90-41B9-410D-91D9-111FC053E7B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47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1027">
            <a:extLst>
              <a:ext uri="{FF2B5EF4-FFF2-40B4-BE49-F238E27FC236}">
                <a16:creationId xmlns:a16="http://schemas.microsoft.com/office/drawing/2014/main" id="{EF6BC83B-11BC-3801-070C-6E176F200E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页脚占位符 1028">
            <a:extLst>
              <a:ext uri="{FF2B5EF4-FFF2-40B4-BE49-F238E27FC236}">
                <a16:creationId xmlns:a16="http://schemas.microsoft.com/office/drawing/2014/main" id="{CA91649F-422A-7AA7-5BFB-28062D559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1029">
            <a:extLst>
              <a:ext uri="{FF2B5EF4-FFF2-40B4-BE49-F238E27FC236}">
                <a16:creationId xmlns:a16="http://schemas.microsoft.com/office/drawing/2014/main" id="{68CDB930-259E-36AE-365F-40872465F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F23D10-ABC8-486E-8642-9BEAA03EB70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7984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027">
            <a:extLst>
              <a:ext uri="{FF2B5EF4-FFF2-40B4-BE49-F238E27FC236}">
                <a16:creationId xmlns:a16="http://schemas.microsoft.com/office/drawing/2014/main" id="{27982910-26D3-107F-8B21-D4BC11BF27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页脚占位符 1028">
            <a:extLst>
              <a:ext uri="{FF2B5EF4-FFF2-40B4-BE49-F238E27FC236}">
                <a16:creationId xmlns:a16="http://schemas.microsoft.com/office/drawing/2014/main" id="{5FA726F4-A3E6-3977-D94D-E4F1731DD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1029">
            <a:extLst>
              <a:ext uri="{FF2B5EF4-FFF2-40B4-BE49-F238E27FC236}">
                <a16:creationId xmlns:a16="http://schemas.microsoft.com/office/drawing/2014/main" id="{9DAE15B6-328C-5947-6EE4-2EC1261C3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8DA7A5-99F2-4F21-B361-5CCEC872793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309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305"/>
            <a:ext cx="3932237" cy="160056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649"/>
            <a:ext cx="6172200" cy="4874728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865"/>
            <a:ext cx="3932237" cy="3812451"/>
          </a:xfrm>
        </p:spPr>
        <p:txBody>
          <a:bodyPr/>
          <a:lstStyle>
            <a:lvl1pPr marL="0" indent="0">
              <a:buNone/>
              <a:defRPr sz="1200"/>
            </a:lvl1pPr>
            <a:lvl2pPr marL="342891" indent="0">
              <a:buNone/>
              <a:defRPr sz="1053"/>
            </a:lvl2pPr>
            <a:lvl3pPr marL="685783" indent="0">
              <a:buNone/>
              <a:defRPr sz="900"/>
            </a:lvl3pPr>
            <a:lvl4pPr marL="1028674" indent="0">
              <a:buNone/>
              <a:defRPr sz="753"/>
            </a:lvl4pPr>
            <a:lvl5pPr marL="1371566" indent="0">
              <a:buNone/>
              <a:defRPr sz="753"/>
            </a:lvl5pPr>
            <a:lvl6pPr marL="1714457" indent="0">
              <a:buNone/>
              <a:defRPr sz="753"/>
            </a:lvl6pPr>
            <a:lvl7pPr marL="2057349" indent="0">
              <a:buNone/>
              <a:defRPr sz="753"/>
            </a:lvl7pPr>
            <a:lvl8pPr marL="2400240" indent="0">
              <a:buNone/>
              <a:defRPr sz="753"/>
            </a:lvl8pPr>
            <a:lvl9pPr marL="2743978" indent="0">
              <a:buNone/>
              <a:defRPr sz="75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BB5901B3-7274-5AF2-1279-1DFAB58091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1EB4C3AA-CE42-FD48-C2E1-3971C6D15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5D9F2E08-495B-A473-8023-85971970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9B3DA2-E41B-486B-9CDA-E71A282CB99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6637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alphaModFix amt="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>
            <a:extLst>
              <a:ext uri="{FF2B5EF4-FFF2-40B4-BE49-F238E27FC236}">
                <a16:creationId xmlns:a16="http://schemas.microsoft.com/office/drawing/2014/main" id="{B8E8C2F6-6B0A-918B-E037-DB00C118907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609600" y="275167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>
            <a:extLst>
              <a:ext uri="{FF2B5EF4-FFF2-40B4-BE49-F238E27FC236}">
                <a16:creationId xmlns:a16="http://schemas.microsoft.com/office/drawing/2014/main" id="{BF4836F8-F675-773D-4A44-248A64D9561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609600" y="1600200"/>
            <a:ext cx="10972800" cy="452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>
            <a:extLst>
              <a:ext uri="{FF2B5EF4-FFF2-40B4-BE49-F238E27FC236}">
                <a16:creationId xmlns:a16="http://schemas.microsoft.com/office/drawing/2014/main" id="{7627FF1F-E31C-1EA0-0C95-75A2B94B51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246285"/>
            <a:ext cx="2844800" cy="476249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eaLnBrk="1" hangingPunct="1">
              <a:defRPr sz="1400" noProof="1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9" name="页脚占位符 1028">
            <a:extLst>
              <a:ext uri="{FF2B5EF4-FFF2-40B4-BE49-F238E27FC236}">
                <a16:creationId xmlns:a16="http://schemas.microsoft.com/office/drawing/2014/main" id="{226A86AD-FA41-A1EB-2DDB-0B4E956B2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246285"/>
            <a:ext cx="3860800" cy="476249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 eaLnBrk="1" hangingPunct="1">
              <a:defRPr sz="1400" noProof="1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1029">
            <a:extLst>
              <a:ext uri="{FF2B5EF4-FFF2-40B4-BE49-F238E27FC236}">
                <a16:creationId xmlns:a16="http://schemas.microsoft.com/office/drawing/2014/main" id="{E24D141E-93F0-7023-FF0F-2AEB65D23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246285"/>
            <a:ext cx="2844800" cy="476249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333"/>
            </a:lvl1pPr>
          </a:lstStyle>
          <a:p>
            <a:pPr>
              <a:defRPr/>
            </a:pPr>
            <a:fld id="{6C45CDEA-C8F3-49D8-BA34-ABC2E7F8398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60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ctr" defTabSz="914377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914377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defTabSz="914377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defTabSz="914377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defTabSz="914377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609585" algn="ctr" defTabSz="914377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1219170" algn="ctr" defTabSz="914377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828754" algn="ctr" defTabSz="914377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2438339" algn="ctr" defTabSz="914377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891" indent="-342891" algn="l" defTabSz="914377" rtl="0" eaLnBrk="0" fontAlgn="base" hangingPunct="0">
        <a:spcBef>
          <a:spcPct val="15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lvl="1" indent="-285744" algn="l" defTabSz="914377" rtl="0" eaLnBrk="0" fontAlgn="base" hangingPunct="0">
        <a:spcBef>
          <a:spcPct val="15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lvl="2" indent="-228594" algn="l" defTabSz="914377" rtl="0" eaLnBrk="0" fontAlgn="base" hangingPunct="0">
        <a:spcBef>
          <a:spcPct val="15000"/>
        </a:spcBef>
        <a:spcAft>
          <a:spcPct val="0"/>
        </a:spcAft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lvl="3" indent="-228594" algn="l" defTabSz="914377" rtl="0" eaLnBrk="0" fontAlgn="base" hangingPunct="0">
        <a:spcBef>
          <a:spcPct val="15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lvl="4" indent="-228594" algn="l" defTabSz="914377" rtl="0" eaLnBrk="0" fontAlgn="base" hangingPunct="0">
        <a:spcBef>
          <a:spcPct val="15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384" lvl="5" indent="-228594" algn="l" defTabSz="914377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2572" lvl="6" indent="-228594" algn="l" defTabSz="914377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761" lvl="7" indent="-228594" algn="l" defTabSz="914377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7796" lvl="8" indent="-228594" algn="l" defTabSz="914377" eaLnBrk="1" fontAlgn="base" latinLnBrk="0" hangingPunct="1">
        <a:lnSpc>
          <a:spcPct val="100000"/>
        </a:lnSpc>
        <a:spcBef>
          <a:spcPct val="15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377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189" lvl="1" indent="0" algn="l" defTabSz="914377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377" lvl="2" indent="0" algn="l" defTabSz="914377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566" lvl="3" indent="0" algn="l" defTabSz="914377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754" lvl="4" indent="0" algn="l" defTabSz="914377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5943" lvl="5" indent="0" algn="l" defTabSz="914377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978" lvl="6" indent="0" algn="l" defTabSz="914377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1167" lvl="7" indent="0" algn="l" defTabSz="914377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9202" lvl="8" indent="0" algn="l" defTabSz="914377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&#23558;&#30005;&#23376;&#29256;&#23454;&#39564;&#25253;&#21578;&#21457;&#36865;&#33267;shuzhifenxiczx@126.co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1" descr="清晰版cfdvgjpg">
            <a:extLst>
              <a:ext uri="{FF2B5EF4-FFF2-40B4-BE49-F238E27FC236}">
                <a16:creationId xmlns:a16="http://schemas.microsoft.com/office/drawing/2014/main" id="{800DF17D-C16E-2B5F-3B78-FF79AFEF4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33" y="-159023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62C8328-D73D-9625-E60D-F53F265EB53C}"/>
              </a:ext>
            </a:extLst>
          </p:cNvPr>
          <p:cNvSpPr/>
          <p:nvPr/>
        </p:nvSpPr>
        <p:spPr>
          <a:xfrm>
            <a:off x="0" y="4341285"/>
            <a:ext cx="12192000" cy="247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3" noProof="1">
              <a:solidFill>
                <a:srgbClr val="FFFFFF"/>
              </a:solidFill>
              <a:latin typeface="Arial"/>
              <a:ea typeface="宋体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5FA7DA-35B4-125A-3B07-5D6DA7791137}"/>
              </a:ext>
            </a:extLst>
          </p:cNvPr>
          <p:cNvSpPr/>
          <p:nvPr/>
        </p:nvSpPr>
        <p:spPr>
          <a:xfrm>
            <a:off x="0" y="6117167"/>
            <a:ext cx="12192000" cy="7683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noProof="1">
              <a:solidFill>
                <a:srgbClr val="FFFFFF"/>
              </a:solidFill>
              <a:latin typeface="Arial"/>
              <a:ea typeface="宋体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2C25018-7718-2E14-63A2-D8517A8118A3}"/>
              </a:ext>
            </a:extLst>
          </p:cNvPr>
          <p:cNvSpPr/>
          <p:nvPr/>
        </p:nvSpPr>
        <p:spPr>
          <a:xfrm>
            <a:off x="-2117" y="4341285"/>
            <a:ext cx="12194117" cy="2476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133" noProof="1">
              <a:solidFill>
                <a:srgbClr val="FFFFFF"/>
              </a:solidFill>
              <a:latin typeface="Arial"/>
              <a:ea typeface="宋体"/>
            </a:endParaRPr>
          </a:p>
        </p:txBody>
      </p:sp>
      <p:pic>
        <p:nvPicPr>
          <p:cNvPr id="2056" name="图片 1" descr="封面素材">
            <a:extLst>
              <a:ext uri="{FF2B5EF4-FFF2-40B4-BE49-F238E27FC236}">
                <a16:creationId xmlns:a16="http://schemas.microsoft.com/office/drawing/2014/main" id="{FDBEE856-3074-996C-3888-D94C94A49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70"/>
          <a:stretch>
            <a:fillRect/>
          </a:stretch>
        </p:blipFill>
        <p:spPr bwMode="auto">
          <a:xfrm>
            <a:off x="-2117" y="4099984"/>
            <a:ext cx="12192001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0F0F4C-C487-D9A6-2E47-CEB7AADB4596}"/>
              </a:ext>
            </a:extLst>
          </p:cNvPr>
          <p:cNvSpPr txBox="1"/>
          <p:nvPr/>
        </p:nvSpPr>
        <p:spPr>
          <a:xfrm>
            <a:off x="968594" y="1677002"/>
            <a:ext cx="9035893" cy="16588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5400" b="1" dirty="0">
                <a:solidFill>
                  <a:srgbClr val="26438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线性方程组的求解方法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E56FF32A-EC25-F85A-CB3B-7D714252EA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095"/>
            <a:ext cx="12501414" cy="6959120"/>
          </a:xfrm>
          <a:prstGeom prst="rect">
            <a:avLst/>
          </a:prstGeom>
          <a:blipFill dpi="0" rotWithShape="1">
            <a:blip r:embed="rId2">
              <a:alphaModFix amt="8000"/>
            </a:blip>
            <a:srcRect/>
            <a:tile tx="0" ty="0" sx="100000" sy="100000" flip="none" algn="tl"/>
          </a:blipFill>
        </p:spPr>
      </p:pic>
      <p:sp>
        <p:nvSpPr>
          <p:cNvPr id="4" name="标题 1"/>
          <p:cNvSpPr txBox="1"/>
          <p:nvPr/>
        </p:nvSpPr>
        <p:spPr>
          <a:xfrm>
            <a:off x="1730551" y="1433273"/>
            <a:ext cx="1852482" cy="9233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  <a:cs typeface="Source Han Sans CN Bold"/>
              </a:rPr>
              <a:t>目</a:t>
            </a:r>
            <a:r>
              <a:rPr kumimoji="1" lang="zh-CN" altLang="en-US" sz="60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  <a:cs typeface="Source Han Sans CN Bold"/>
              </a:rPr>
              <a:t>录</a:t>
            </a:r>
            <a:endParaRPr kumimoji="1" lang="zh-CN" altLang="en-US" sz="6000" dirty="0">
              <a:solidFill>
                <a:srgbClr val="1E2F68"/>
              </a:solidFill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4114300" y="1690448"/>
            <a:ext cx="1803400" cy="30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dist">
              <a:lnSpc>
                <a:spcPct val="100000"/>
              </a:lnSpc>
            </a:pPr>
            <a:r>
              <a:rPr kumimoji="1" lang="en-US" altLang="zh-CN" sz="2400" dirty="0">
                <a:ln w="12700">
                  <a:noFill/>
                </a:ln>
                <a:solidFill>
                  <a:srgbClr val="404040">
                    <a:alpha val="5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CONTENTS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1968910" y="2666225"/>
            <a:ext cx="823276" cy="762775"/>
          </a:xfrm>
          <a:prstGeom prst="roundRect">
            <a:avLst>
              <a:gd name="adj" fmla="val 16300"/>
            </a:avLst>
          </a:prstGeom>
          <a:solidFill>
            <a:schemeClr val="accent5">
              <a:lumMod val="50000"/>
            </a:schemeClr>
          </a:solidFill>
          <a:ln w="7811" cap="sq">
            <a:solidFill>
              <a:schemeClr val="bg1"/>
            </a:solidFill>
          </a:ln>
          <a:effectLst>
            <a:outerShdw blurRad="208280" dist="197866" dir="5400000" algn="t" rotWithShape="0">
              <a:schemeClr val="accent1">
                <a:lumMod val="75000"/>
                <a:alpha val="10000"/>
              </a:schemeClr>
            </a:outerShdw>
          </a:effectLst>
        </p:spPr>
        <p:txBody>
          <a:bodyPr vert="horz" wrap="non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968910" y="4211362"/>
            <a:ext cx="856816" cy="762775"/>
          </a:xfrm>
          <a:prstGeom prst="roundRect">
            <a:avLst>
              <a:gd name="adj" fmla="val 16300"/>
            </a:avLst>
          </a:prstGeom>
          <a:solidFill>
            <a:schemeClr val="accent5">
              <a:lumMod val="50000"/>
            </a:schemeClr>
          </a:solidFill>
          <a:ln w="7811" cap="sq">
            <a:solidFill>
              <a:schemeClr val="bg1"/>
            </a:solidFill>
          </a:ln>
          <a:effectLst>
            <a:outerShdw blurRad="208280" dist="197866" dir="5400000" algn="t" rotWithShape="0">
              <a:schemeClr val="accent1">
                <a:lumMod val="75000"/>
                <a:alpha val="10000"/>
              </a:schemeClr>
            </a:outerShdw>
          </a:effectLst>
        </p:spPr>
        <p:txBody>
          <a:bodyPr vert="horz" wrap="non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4019344" y="2661892"/>
            <a:ext cx="4812297" cy="11178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</a:rPr>
              <a:t>实验问题描述</a:t>
            </a:r>
            <a:endParaRPr kumimoji="1" lang="zh-CN" altLang="en-US" sz="4000" dirty="0">
              <a:solidFill>
                <a:srgbClr val="1E2F68"/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4071258" y="4211362"/>
            <a:ext cx="4812298" cy="11178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</a:rPr>
              <a:t>实验要求</a:t>
            </a:r>
            <a:endParaRPr kumimoji="1" lang="zh-CN" altLang="en-US" sz="4000" dirty="0">
              <a:solidFill>
                <a:srgbClr val="1E2F68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55D55BE3-3CC4-B73A-153A-3163A66E3A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65" y="32658"/>
            <a:ext cx="12132030" cy="7084423"/>
          </a:xfrm>
          <a:prstGeom prst="rect">
            <a:avLst/>
          </a:prstGeom>
        </p:spPr>
      </p:pic>
      <p:sp>
        <p:nvSpPr>
          <p:cNvPr id="11" name="标题 1"/>
          <p:cNvSpPr txBox="1"/>
          <p:nvPr/>
        </p:nvSpPr>
        <p:spPr>
          <a:xfrm>
            <a:off x="765305" y="2320805"/>
            <a:ext cx="108688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  <a:cs typeface="Source Han Sans CN Bold"/>
              </a:rPr>
              <a:t>   </a:t>
            </a:r>
            <a:r>
              <a:rPr kumimoji="1" lang="zh-CN" altLang="en-US" sz="40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利用直接法和迭代法求解下列线性方程组</a:t>
            </a:r>
            <a:r>
              <a:rPr kumimoji="1" lang="en-US" altLang="zh-CN" sz="4000" b="1" dirty="0">
                <a:ln w="12700">
                  <a:noFill/>
                </a:ln>
                <a:solidFill>
                  <a:srgbClr val="1E2F68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</a:t>
            </a:r>
            <a:r>
              <a:rPr kumimoji="1" lang="en-US" altLang="zh-CN" sz="4000" b="1" i="1" dirty="0">
                <a:ln w="12700">
                  <a:noFill/>
                </a:ln>
                <a:solidFill>
                  <a:srgbClr val="1E2F68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x</a:t>
            </a:r>
            <a:r>
              <a:rPr kumimoji="1" lang="en-US" altLang="zh-CN" sz="4000" b="1" dirty="0">
                <a:ln w="12700">
                  <a:noFill/>
                </a:ln>
                <a:solidFill>
                  <a:srgbClr val="1E2F68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=</a:t>
            </a:r>
            <a:r>
              <a:rPr kumimoji="1" lang="en-US" altLang="zh-CN" sz="4000" b="1" i="1" dirty="0">
                <a:ln w="12700">
                  <a:noFill/>
                </a:ln>
                <a:solidFill>
                  <a:srgbClr val="1E2F68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endParaRPr kumimoji="1" lang="zh-CN" altLang="en-US" sz="4000" b="1" i="1" dirty="0">
              <a:solidFill>
                <a:srgbClr val="1E2F6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1" name="对象 20">
            <a:extLst>
              <a:ext uri="{FF2B5EF4-FFF2-40B4-BE49-F238E27FC236}">
                <a16:creationId xmlns:a16="http://schemas.microsoft.com/office/drawing/2014/main" id="{D70D441E-9807-759F-B13F-564D3544AE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8885610"/>
              </p:ext>
            </p:extLst>
          </p:nvPr>
        </p:nvGraphicFramePr>
        <p:xfrm>
          <a:off x="3038934" y="3112704"/>
          <a:ext cx="4740911" cy="27090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Equation" r:id="rId4" imgW="1244520" imgH="711000" progId="Equation.DSMT4">
                  <p:embed/>
                </p:oleObj>
              </mc:Choice>
              <mc:Fallback>
                <p:oleObj name="Equation" r:id="rId4" imgW="124452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38934" y="3112704"/>
                        <a:ext cx="4740911" cy="27090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标题 1">
            <a:extLst>
              <a:ext uri="{FF2B5EF4-FFF2-40B4-BE49-F238E27FC236}">
                <a16:creationId xmlns:a16="http://schemas.microsoft.com/office/drawing/2014/main" id="{754D3E07-97B5-390C-9F4F-FC4A49DA9597}"/>
              </a:ext>
            </a:extLst>
          </p:cNvPr>
          <p:cNvSpPr txBox="1"/>
          <p:nvPr/>
        </p:nvSpPr>
        <p:spPr>
          <a:xfrm>
            <a:off x="942818" y="1003391"/>
            <a:ext cx="6511719" cy="11068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8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OPPOSans H"/>
              </a:rPr>
              <a:t>一</a:t>
            </a:r>
            <a:r>
              <a:rPr kumimoji="1" lang="en-US" altLang="zh-CN" sz="48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OPPOSans H"/>
              </a:rPr>
              <a:t>.</a:t>
            </a:r>
            <a:r>
              <a:rPr kumimoji="1" lang="zh-CN" altLang="en-US" sz="48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OPPOSans H"/>
              </a:rPr>
              <a:t>实验问题描述</a:t>
            </a:r>
            <a:endParaRPr kumimoji="1" lang="zh-CN" altLang="en-US" sz="4800" b="1" dirty="0">
              <a:solidFill>
                <a:srgbClr val="1E2F6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5314CD-4069-D81B-ECFE-F99BED805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989EE527-9467-9289-2F42-65EB487603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6" y="8276"/>
            <a:ext cx="12132030" cy="7084423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280664FD-A9D5-E067-C770-C9E891C61DA2}"/>
              </a:ext>
            </a:extLst>
          </p:cNvPr>
          <p:cNvSpPr txBox="1"/>
          <p:nvPr/>
        </p:nvSpPr>
        <p:spPr>
          <a:xfrm>
            <a:off x="412862" y="2189185"/>
            <a:ext cx="11200816" cy="103308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  <a:cs typeface="Source Han Sans CN Bold"/>
              </a:rPr>
              <a:t>   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1. 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直接法求解：使用列主元高斯消去法，给出消元过程及最</a:t>
            </a:r>
            <a:endParaRPr kumimoji="1" lang="en-US" altLang="zh-CN" sz="3200" b="1" dirty="0">
              <a:ln w="12700">
                <a:noFill/>
              </a:ln>
              <a:solidFill>
                <a:srgbClr val="1E2F68"/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    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终解</a:t>
            </a:r>
            <a:r>
              <a:rPr kumimoji="1" lang="zh-CN" altLang="en-US" sz="28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。</a:t>
            </a:r>
            <a:endParaRPr kumimoji="1" lang="zh-CN" altLang="en-US" sz="2800" b="1" i="1" dirty="0">
              <a:solidFill>
                <a:srgbClr val="1E2F6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362DC036-7A3F-3679-54DE-D7B294C3791B}"/>
              </a:ext>
            </a:extLst>
          </p:cNvPr>
          <p:cNvSpPr txBox="1"/>
          <p:nvPr/>
        </p:nvSpPr>
        <p:spPr>
          <a:xfrm>
            <a:off x="707686" y="980997"/>
            <a:ext cx="6511719" cy="11068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8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OPPOSans H"/>
              </a:rPr>
              <a:t>二</a:t>
            </a:r>
            <a:r>
              <a:rPr kumimoji="1" lang="en-US" altLang="zh-CN" sz="48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OPPOSans H"/>
              </a:rPr>
              <a:t>.</a:t>
            </a:r>
            <a:r>
              <a:rPr kumimoji="1" lang="zh-CN" altLang="en-US" sz="48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OPPOSans H"/>
              </a:rPr>
              <a:t>实验要求</a:t>
            </a:r>
            <a:endParaRPr kumimoji="1" lang="zh-CN" altLang="en-US" sz="4800" b="1" dirty="0">
              <a:solidFill>
                <a:srgbClr val="1E2F6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92CFB3B-D794-E375-76FE-5803E0B2F6C5}"/>
              </a:ext>
            </a:extLst>
          </p:cNvPr>
          <p:cNvSpPr txBox="1"/>
          <p:nvPr/>
        </p:nvSpPr>
        <p:spPr>
          <a:xfrm>
            <a:off x="361407" y="3635731"/>
            <a:ext cx="11303726" cy="1309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  <a:cs typeface="Source Han Sans CN Bold"/>
              </a:rPr>
              <a:t>   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2. 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经典迭代法：使用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Gauss-Seidel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迭代法，进行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3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次迭代计算 </a:t>
            </a:r>
            <a:endParaRPr kumimoji="1" lang="en-US" altLang="zh-CN" sz="3200" b="1" dirty="0">
              <a:ln w="12700">
                <a:noFill/>
              </a:ln>
              <a:solidFill>
                <a:srgbClr val="1E2F68"/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   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（初始向量取为零向量），结果保留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4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位小数。</a:t>
            </a:r>
            <a:endParaRPr kumimoji="1" lang="zh-CN" altLang="en-US" sz="3200" b="1" i="1" dirty="0">
              <a:solidFill>
                <a:srgbClr val="1E2F6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696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8F904-FDFC-9B17-133F-4913DFD1B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7495A8CF-2EE3-C903-ADDE-318941747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0" y="0"/>
            <a:ext cx="12132030" cy="7084423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6C84AF5D-0C01-E76E-70FB-0D9EF72C1592}"/>
              </a:ext>
            </a:extLst>
          </p:cNvPr>
          <p:cNvSpPr txBox="1"/>
          <p:nvPr/>
        </p:nvSpPr>
        <p:spPr>
          <a:xfrm>
            <a:off x="59970" y="1739285"/>
            <a:ext cx="11730444" cy="28765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  <a:cs typeface="Source Han Sans CN Bold"/>
              </a:rPr>
              <a:t>   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3.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SOR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迭代法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: </a:t>
            </a:r>
          </a:p>
          <a:p>
            <a:pPr>
              <a:lnSpc>
                <a:spcPct val="15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（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1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）写出具体迭代格式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;</a:t>
            </a:r>
          </a:p>
          <a:p>
            <a:pPr>
              <a:lnSpc>
                <a:spcPct val="15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）取松弛因子为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1.2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，计算前两次迭代结果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）讨论松弛因子对收敛速度的影响（可以结合谱半径分析）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endParaRPr kumimoji="1" lang="zh-CN" altLang="en-US" sz="3200" b="1" dirty="0">
              <a:solidFill>
                <a:srgbClr val="1E2F6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337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30E48-E7D2-52D9-3978-D6B73F788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327C2B6C-4C32-2F51-25E1-D5267ECD2E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6" y="0"/>
            <a:ext cx="12132030" cy="7084423"/>
          </a:xfrm>
          <a:prstGeom prst="rect">
            <a:avLst/>
          </a:prstGeom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648BACDD-AC5A-631B-BCFA-0800FD8CF4EF}"/>
              </a:ext>
            </a:extLst>
          </p:cNvPr>
          <p:cNvSpPr txBox="1"/>
          <p:nvPr/>
        </p:nvSpPr>
        <p:spPr>
          <a:xfrm>
            <a:off x="57726" y="824346"/>
            <a:ext cx="11200816" cy="34292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  <a:cs typeface="Source Han Sans CN Bold"/>
              </a:rPr>
              <a:t>   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4.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综合对比：</a:t>
            </a:r>
            <a:endParaRPr kumimoji="1" lang="en-US" altLang="zh-CN" sz="3200" b="1" dirty="0">
              <a:ln w="12700">
                <a:noFill/>
              </a:ln>
              <a:solidFill>
                <a:srgbClr val="1E2F68"/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（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1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）对比直接法和两种迭代法的精度、计算效率及适用条件；</a:t>
            </a:r>
            <a:endParaRPr kumimoji="1" lang="en-US" altLang="zh-CN" sz="3200" b="1" dirty="0">
              <a:ln w="12700">
                <a:noFill/>
              </a:ln>
              <a:solidFill>
                <a:srgbClr val="1E2F68"/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）若要求误差               ，估算各迭代法所需步数 </a:t>
            </a:r>
            <a:endParaRPr kumimoji="1" lang="en-US" altLang="zh-CN" sz="3200" b="1" dirty="0">
              <a:ln w="12700">
                <a:noFill/>
              </a:ln>
              <a:solidFill>
                <a:srgbClr val="1E2F68"/>
              </a:solidFill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   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（需给出公式）。</a:t>
            </a:r>
            <a:endParaRPr kumimoji="1" lang="zh-CN" altLang="en-US" sz="3200" b="1" dirty="0">
              <a:solidFill>
                <a:srgbClr val="1E2F6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EE7D53F4-2432-439E-F31A-4B816AB460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6877371"/>
              </p:ext>
            </p:extLst>
          </p:nvPr>
        </p:nvGraphicFramePr>
        <p:xfrm>
          <a:off x="3285553" y="2640767"/>
          <a:ext cx="2947306" cy="7882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Equation" r:id="rId4" imgW="1091880" imgH="291960" progId="Equation.DSMT4">
                  <p:embed/>
                </p:oleObj>
              </mc:Choice>
              <mc:Fallback>
                <p:oleObj name="Equation" r:id="rId4" imgW="109188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85553" y="2640767"/>
                        <a:ext cx="2947306" cy="7882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>
            <a:extLst>
              <a:ext uri="{FF2B5EF4-FFF2-40B4-BE49-F238E27FC236}">
                <a16:creationId xmlns:a16="http://schemas.microsoft.com/office/drawing/2014/main" id="{E69B052B-CDEE-AEA6-8F4A-7A4072B267BD}"/>
              </a:ext>
            </a:extLst>
          </p:cNvPr>
          <p:cNvSpPr txBox="1"/>
          <p:nvPr/>
        </p:nvSpPr>
        <p:spPr>
          <a:xfrm>
            <a:off x="123030" y="4336393"/>
            <a:ext cx="11200816" cy="13990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  <a:cs typeface="Source Han Sans CN Bold"/>
              </a:rPr>
              <a:t>   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5.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参数探究：可以尝试不同的松弛因子，观察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SOR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法的收敛速</a:t>
            </a:r>
            <a:endParaRPr kumimoji="1" lang="en-US" altLang="zh-CN" sz="3200" b="1" dirty="0">
              <a:ln w="12700">
                <a:noFill/>
              </a:ln>
              <a:solidFill>
                <a:srgbClr val="1E2F68"/>
              </a:solidFill>
              <a:latin typeface="宋体" panose="02010600030101010101" pitchFamily="2" charset="-122"/>
              <a:ea typeface="宋体" panose="02010600030101010101" pitchFamily="2" charset="-122"/>
              <a:cs typeface="Source Han Sans CN Bold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   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度变化。</a:t>
            </a:r>
            <a:endParaRPr kumimoji="1" lang="zh-CN" altLang="en-US" sz="2800" b="1" i="1" dirty="0">
              <a:solidFill>
                <a:srgbClr val="1E2F6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975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3892D-E46C-B7FD-4D55-43F6A43B4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11A0D2BE-F048-611C-AE5E-F8B7124E4A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6" y="0"/>
            <a:ext cx="12132030" cy="708442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FD01C3B-7AED-85AA-7962-9F519FBF6216}"/>
              </a:ext>
            </a:extLst>
          </p:cNvPr>
          <p:cNvSpPr txBox="1"/>
          <p:nvPr/>
        </p:nvSpPr>
        <p:spPr>
          <a:xfrm>
            <a:off x="204673" y="1621768"/>
            <a:ext cx="11200816" cy="28481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5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1E2F68"/>
                </a:solidFill>
                <a:latin typeface="Source Han Sans CN Bold"/>
                <a:ea typeface="Source Han Sans CN Bold"/>
                <a:cs typeface="Source Han Sans CN Bold"/>
              </a:rPr>
              <a:t>   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6.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提交实验报告：按照要求完成实验报告后，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  <a:hlinkClick r:id="rId3"/>
              </a:rPr>
              <a:t>将电子版实验报告发送至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  <a:hlinkClick r:id="rId3"/>
              </a:rPr>
              <a:t>shuzhifenxiczx@126.com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，报告以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附件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的形式发送，附件命名方式：姓名学号班级，例如：刘一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20231111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力学</a:t>
            </a:r>
            <a:r>
              <a:rPr kumimoji="1" lang="en-US" altLang="zh-CN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2301</a:t>
            </a:r>
            <a:r>
              <a:rPr kumimoji="1" lang="zh-CN" altLang="en-US" sz="3200" b="1" dirty="0">
                <a:ln w="12700">
                  <a:noFill/>
                </a:ln>
                <a:solidFill>
                  <a:srgbClr val="1E2F68"/>
                </a:solidFill>
                <a:latin typeface="宋体" panose="02010600030101010101" pitchFamily="2" charset="-122"/>
                <a:ea typeface="宋体" panose="02010600030101010101" pitchFamily="2" charset="-122"/>
                <a:cs typeface="Source Han Sans CN Bold"/>
              </a:rPr>
              <a:t>。程序代码以附录的形式附在报告的最后部分。</a:t>
            </a:r>
            <a:endParaRPr kumimoji="1" lang="zh-CN" altLang="en-US" sz="2800" b="1" i="1" dirty="0">
              <a:solidFill>
                <a:srgbClr val="1E2F6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059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69262"/>
      </a:accent1>
      <a:accent2>
        <a:srgbClr val="FFC000"/>
      </a:accent2>
      <a:accent3>
        <a:srgbClr val="33C483"/>
      </a:accent3>
      <a:accent4>
        <a:srgbClr val="00B0F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259</Words>
  <Application>Microsoft Office PowerPoint</Application>
  <PresentationFormat>宽屏</PresentationFormat>
  <Paragraphs>26</Paragraphs>
  <Slides>7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等线</vt:lpstr>
      <vt:lpstr>Times New Roman</vt:lpstr>
      <vt:lpstr>OPPOSans H</vt:lpstr>
      <vt:lpstr>黑体</vt:lpstr>
      <vt:lpstr>Source Han Sans CN Bold</vt:lpstr>
      <vt:lpstr>Arial</vt:lpstr>
      <vt:lpstr>宋体</vt:lpstr>
      <vt:lpstr>Office 主题​​</vt:lpstr>
      <vt:lpstr>默认设计模板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盛莹</dc:creator>
  <cp:lastModifiedBy>A9944</cp:lastModifiedBy>
  <cp:revision>15</cp:revision>
  <dcterms:modified xsi:type="dcterms:W3CDTF">2025-05-14T00:57:26Z</dcterms:modified>
</cp:coreProperties>
</file>